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286" r:id="rId4"/>
    <p:sldId id="284" r:id="rId5"/>
    <p:sldId id="288" r:id="rId6"/>
    <p:sldId id="285" r:id="rId7"/>
    <p:sldId id="287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6B259-BBAA-4C0C-9613-8966C823A8AC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4B9CA-BD52-4957-9961-929D846D62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428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Core</a:t>
            </a:r>
            <a:r>
              <a:rPr lang="en-CA" baseline="0" dirty="0" smtClean="0"/>
              <a:t> of proof: how can we be sure that there is such a circuit?</a:t>
            </a:r>
          </a:p>
          <a:p>
            <a:pPr marL="228600" indent="-228600">
              <a:buAutoNum type="arabicPeriod"/>
            </a:pPr>
            <a:r>
              <a:rPr lang="en-CA" baseline="0" dirty="0" smtClean="0"/>
              <a:t>Circuit starts at v and each time it enters a vertex it can also leave it because </a:t>
            </a:r>
            <a:r>
              <a:rPr lang="en-CA" b="1" baseline="0" dirty="0" smtClean="0"/>
              <a:t>all the vertices have even degree</a:t>
            </a:r>
          </a:p>
          <a:p>
            <a:pPr marL="228600" indent="-228600">
              <a:buAutoNum type="arabicPeriod"/>
            </a:pPr>
            <a:r>
              <a:rPr lang="en-CA" baseline="0" dirty="0" smtClean="0"/>
              <a:t>When the circuit started at v, </a:t>
            </a:r>
            <a:r>
              <a:rPr lang="en-CA" b="1" baseline="0" dirty="0" smtClean="0"/>
              <a:t>because the degree of v is even</a:t>
            </a:r>
            <a:r>
              <a:rPr lang="en-CA" baseline="0" dirty="0" smtClean="0"/>
              <a:t>, there was still at least one remaining untraversed edge leading back to v.  Call the other vertex on that edge w.  The circuit has to reach w in order to be able to return to v.  However, the graph is </a:t>
            </a:r>
            <a:r>
              <a:rPr lang="en-CA" b="1" baseline="0" dirty="0" smtClean="0"/>
              <a:t>connected</a:t>
            </a:r>
            <a:r>
              <a:rPr lang="en-CA" baseline="0" dirty="0" smtClean="0"/>
              <a:t>, so this means that there exists a path from any vertex in G (and therefore in the circuit) to w and therefore the circuit can eventually return to w and then v.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4B9CA-BD52-4957-9961-929D846D625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932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4B9CA-BD52-4957-9961-929D846D6257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677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Note that G’ is now disconnected..</a:t>
            </a:r>
            <a:r>
              <a:rPr lang="en-CA" baseline="0" dirty="0" smtClean="0"/>
              <a:t> However, the algorithm iterates on the connected components of G’.  Also, because edges are removed from G’ two at a time, ,the vertices in G’ still have even degrees.  Therefore by the same reasoning as earlier, circuits starting from vertices in  </a:t>
            </a:r>
            <a:r>
              <a:rPr lang="en-CA" sz="1200" b="0" dirty="0" smtClean="0"/>
              <a:t>V(C)</a:t>
            </a:r>
            <a:r>
              <a:rPr lang="en-CA" sz="1200" b="0" dirty="0" smtClean="0">
                <a:sym typeface="Symbol" panose="05050102010706020507" pitchFamily="18" charset="2"/>
              </a:rPr>
              <a:t>V(G’) can still be found</a:t>
            </a:r>
            <a:r>
              <a:rPr lang="en-CA" sz="1200" b="1" dirty="0" smtClean="0">
                <a:sym typeface="Symbol" panose="05050102010706020507" pitchFamily="18" charset="2"/>
              </a:rPr>
              <a:t>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4B9CA-BD52-4957-9961-929D846D6257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09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426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46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663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53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28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31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82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83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8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66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023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1AA1A-6AEF-43DC-81BC-9E61B0553584}" type="datetimeFigureOut">
              <a:rPr lang="en-CA" smtClean="0"/>
              <a:t>2020-02-14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17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CPS420</a:t>
            </a:r>
            <a:br>
              <a:rPr lang="en-CA" dirty="0" smtClean="0"/>
            </a:br>
            <a:r>
              <a:rPr lang="en-CA" dirty="0" smtClean="0"/>
              <a:t>Euler Circuit Construction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© Sophie Quigley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27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Iterate on C’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/>
              <a:t>Pick a vertex w from V(C)</a:t>
            </a:r>
            <a:r>
              <a:rPr lang="en-CA" sz="2000" b="1" dirty="0">
                <a:sym typeface="Symbol" panose="05050102010706020507" pitchFamily="18" charset="2"/>
              </a:rPr>
              <a:t>V(G’)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ym typeface="Symbol" panose="05050102010706020507" pitchFamily="18" charset="2"/>
              </a:rPr>
              <a:t>w = </a:t>
            </a:r>
            <a:r>
              <a:rPr lang="en-CA" sz="2000" b="1" dirty="0" smtClean="0">
                <a:sym typeface="Symbol" panose="05050102010706020507" pitchFamily="18" charset="2"/>
              </a:rPr>
              <a:t>I</a:t>
            </a:r>
            <a:endParaRPr lang="en-CA" sz="2000" b="1" dirty="0"/>
          </a:p>
          <a:p>
            <a:r>
              <a:rPr lang="en-CA" sz="2000" b="1" dirty="0">
                <a:solidFill>
                  <a:srgbClr val="002060"/>
                </a:solidFill>
              </a:rPr>
              <a:t>E(G’)= {1, 3, 4, 9, 10, 11, 14, </a:t>
            </a:r>
            <a:r>
              <a:rPr lang="en-CA" sz="2000" b="1" dirty="0" smtClean="0">
                <a:solidFill>
                  <a:srgbClr val="002060"/>
                </a:solidFill>
              </a:rPr>
              <a:t>16</a:t>
            </a:r>
            <a:r>
              <a:rPr lang="en-CA" sz="2000" b="1" dirty="0">
                <a:solidFill>
                  <a:srgbClr val="002060"/>
                </a:solidFill>
              </a:rPr>
              <a:t>, 17 }</a:t>
            </a:r>
          </a:p>
          <a:p>
            <a:r>
              <a:rPr lang="en-CA" sz="2000" b="1" dirty="0" smtClean="0">
                <a:solidFill>
                  <a:srgbClr val="002060"/>
                </a:solidFill>
              </a:rPr>
              <a:t>V(G</a:t>
            </a:r>
            <a:r>
              <a:rPr lang="en-CA" sz="2000" b="1" dirty="0">
                <a:solidFill>
                  <a:srgbClr val="002060"/>
                </a:solidFill>
              </a:rPr>
              <a:t>’) = {A, B, C, D, E, G, I, J} </a:t>
            </a:r>
            <a:endParaRPr lang="en-CA" sz="2000" b="1" dirty="0" smtClean="0">
              <a:solidFill>
                <a:srgbClr val="002060"/>
              </a:solidFill>
            </a:endParaRPr>
          </a:p>
          <a:p>
            <a:r>
              <a:rPr lang="en-CA" sz="2000" b="1" dirty="0"/>
              <a:t>C = B2C13I8H15E5F6G7H12B</a:t>
            </a:r>
          </a:p>
          <a:p>
            <a:r>
              <a:rPr lang="en-CA" sz="2000" b="1" dirty="0"/>
              <a:t>E(C) = {2, 13, 8, 12, 15, 5, 6, 7 }</a:t>
            </a:r>
          </a:p>
          <a:p>
            <a:r>
              <a:rPr lang="en-CA" sz="2000" b="1" dirty="0"/>
              <a:t>V(C) = {B, C, I, H, E, F, G}</a:t>
            </a:r>
            <a:endParaRPr lang="en-C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069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Iterate on C’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/>
              <a:t>Let C’ = circuit of G’ starting at w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olidFill>
                  <a:srgbClr val="FF0000"/>
                </a:solidFill>
              </a:rPr>
              <a:t>C’ = </a:t>
            </a:r>
            <a:r>
              <a:rPr lang="en-CA" sz="2000" b="1" dirty="0" smtClean="0">
                <a:solidFill>
                  <a:srgbClr val="FF0000"/>
                </a:solidFill>
              </a:rPr>
              <a:t>I11B1A10J9I</a:t>
            </a:r>
            <a:endParaRPr lang="en-CA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/>
              <a:t>Integrate C’ into C:</a:t>
            </a:r>
          </a:p>
          <a:p>
            <a:r>
              <a:rPr lang="en-CA" sz="2000" b="1" dirty="0"/>
              <a:t>C = </a:t>
            </a:r>
            <a:r>
              <a:rPr lang="en-CA" sz="2000" b="1" dirty="0" smtClean="0"/>
              <a:t>B2C13</a:t>
            </a:r>
            <a:r>
              <a:rPr lang="en-CA" sz="2000" b="1" dirty="0">
                <a:solidFill>
                  <a:srgbClr val="FF0000"/>
                </a:solidFill>
              </a:rPr>
              <a:t>I11B1A10J9I</a:t>
            </a:r>
          </a:p>
          <a:p>
            <a:r>
              <a:rPr lang="en-CA" sz="2000" b="1" dirty="0" smtClean="0"/>
              <a:t>8H15E5F6G7H12B</a:t>
            </a:r>
            <a:endParaRPr lang="en-CA" sz="2000" b="1" dirty="0"/>
          </a:p>
          <a:p>
            <a:r>
              <a:rPr lang="en-CA" sz="2000" b="1" dirty="0"/>
              <a:t>E(C) = {2, 13, 8, 12, 15, 5, 6, </a:t>
            </a:r>
            <a:r>
              <a:rPr lang="en-CA" sz="2000" b="1" dirty="0" smtClean="0"/>
              <a:t>7, </a:t>
            </a:r>
            <a:r>
              <a:rPr lang="en-CA" sz="2000" b="1" dirty="0" smtClean="0">
                <a:solidFill>
                  <a:srgbClr val="FF0000"/>
                </a:solidFill>
              </a:rPr>
              <a:t>11, 1, 10, 9 </a:t>
            </a:r>
            <a:r>
              <a:rPr lang="en-CA" sz="2000" b="1" dirty="0"/>
              <a:t>}</a:t>
            </a:r>
          </a:p>
          <a:p>
            <a:r>
              <a:rPr lang="en-CA" sz="2000" b="1" dirty="0"/>
              <a:t>V(C) = {B, C, I, H, E, F, </a:t>
            </a:r>
            <a:r>
              <a:rPr lang="en-CA" sz="2000" b="1" dirty="0" smtClean="0"/>
              <a:t>G, </a:t>
            </a:r>
            <a:r>
              <a:rPr lang="en-CA" sz="2000" b="1" dirty="0" smtClean="0">
                <a:solidFill>
                  <a:srgbClr val="FF0000"/>
                </a:solidFill>
              </a:rPr>
              <a:t>J, A</a:t>
            </a:r>
            <a:r>
              <a:rPr lang="en-CA" sz="2000" b="1" dirty="0" smtClean="0"/>
              <a:t>}</a:t>
            </a:r>
            <a:endParaRPr lang="en-CA" sz="2000" b="1" dirty="0">
              <a:solidFill>
                <a:srgbClr val="FF0000"/>
              </a:solidFill>
            </a:endParaRP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484643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Iterate on G’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olidFill>
                  <a:srgbClr val="002060"/>
                </a:solidFill>
              </a:rPr>
              <a:t>Let G’ be the new graph </a:t>
            </a:r>
            <a:r>
              <a:rPr lang="en-CA" sz="2000" b="1" dirty="0" err="1">
                <a:solidFill>
                  <a:srgbClr val="002060"/>
                </a:solidFill>
              </a:rPr>
              <a:t>s.t.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>
                <a:solidFill>
                  <a:srgbClr val="002060"/>
                </a:solidFill>
              </a:rPr>
              <a:t>E(G’)= E(G’) – E(C’) = </a:t>
            </a:r>
            <a:r>
              <a:rPr lang="en-CA" sz="2000" b="1" dirty="0" smtClean="0">
                <a:solidFill>
                  <a:srgbClr val="002060"/>
                </a:solidFill>
              </a:rPr>
              <a:t>{3</a:t>
            </a:r>
            <a:r>
              <a:rPr lang="en-CA" sz="2000" b="1" dirty="0">
                <a:solidFill>
                  <a:srgbClr val="002060"/>
                </a:solidFill>
              </a:rPr>
              <a:t>, 4, </a:t>
            </a:r>
            <a:r>
              <a:rPr lang="en-CA" sz="2000" b="1" dirty="0" smtClean="0">
                <a:solidFill>
                  <a:srgbClr val="002060"/>
                </a:solidFill>
              </a:rPr>
              <a:t>14</a:t>
            </a:r>
            <a:r>
              <a:rPr lang="en-CA" sz="2000" b="1" dirty="0">
                <a:solidFill>
                  <a:srgbClr val="002060"/>
                </a:solidFill>
              </a:rPr>
              <a:t>, </a:t>
            </a:r>
            <a:r>
              <a:rPr lang="en-CA" sz="2000" b="1" dirty="0" smtClean="0">
                <a:solidFill>
                  <a:srgbClr val="002060"/>
                </a:solidFill>
              </a:rPr>
              <a:t>16</a:t>
            </a:r>
            <a:r>
              <a:rPr lang="en-CA" sz="2000" b="1" dirty="0">
                <a:solidFill>
                  <a:srgbClr val="002060"/>
                </a:solidFill>
              </a:rPr>
              <a:t>, 17 }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V(G’) =  V(G’) – {all isolated vertices once edges in E(C’) have been removed} 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= </a:t>
            </a:r>
            <a:r>
              <a:rPr lang="en-CA" sz="2000" b="1" dirty="0" smtClean="0">
                <a:solidFill>
                  <a:srgbClr val="002060"/>
                </a:solidFill>
              </a:rPr>
              <a:t>{C</a:t>
            </a:r>
            <a:r>
              <a:rPr lang="en-CA" sz="2000" b="1" dirty="0">
                <a:solidFill>
                  <a:srgbClr val="002060"/>
                </a:solidFill>
              </a:rPr>
              <a:t>, D, E, </a:t>
            </a:r>
            <a:r>
              <a:rPr lang="en-CA" sz="2000" b="1" dirty="0" smtClean="0">
                <a:solidFill>
                  <a:srgbClr val="002060"/>
                </a:solidFill>
              </a:rPr>
              <a:t>I</a:t>
            </a:r>
            <a:r>
              <a:rPr lang="en-CA" sz="2000" b="1" dirty="0">
                <a:solidFill>
                  <a:srgbClr val="002060"/>
                </a:solidFill>
              </a:rPr>
              <a:t>, J} </a:t>
            </a:r>
            <a:r>
              <a:rPr lang="en-CA" sz="2000" b="1" dirty="0">
                <a:solidFill>
                  <a:srgbClr val="002060"/>
                </a:solidFill>
                <a:sym typeface="Symbol" panose="05050102010706020507" pitchFamily="18" charset="2"/>
              </a:rPr>
              <a:t> 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/>
              <a:t>C = B2C13</a:t>
            </a:r>
            <a:r>
              <a:rPr lang="en-CA" sz="2000" b="1" dirty="0">
                <a:solidFill>
                  <a:srgbClr val="FF0000"/>
                </a:solidFill>
              </a:rPr>
              <a:t>I11B1A10J9I</a:t>
            </a:r>
          </a:p>
          <a:p>
            <a:r>
              <a:rPr lang="en-CA" sz="2000" b="1" dirty="0"/>
              <a:t>8H15E5F6G7H12B</a:t>
            </a:r>
          </a:p>
          <a:p>
            <a:r>
              <a:rPr lang="en-CA" sz="2000" b="1" dirty="0"/>
              <a:t>E(C) = {2, 13, 8, 12, 15, 5, 6, 7, </a:t>
            </a:r>
            <a:r>
              <a:rPr lang="en-CA" sz="2000" b="1" dirty="0">
                <a:solidFill>
                  <a:srgbClr val="FF0000"/>
                </a:solidFill>
              </a:rPr>
              <a:t>11, 1, 10, 9 </a:t>
            </a:r>
            <a:r>
              <a:rPr lang="en-CA" sz="2000" b="1" dirty="0"/>
              <a:t>}</a:t>
            </a:r>
          </a:p>
          <a:p>
            <a:r>
              <a:rPr lang="en-CA" sz="2000" b="1" dirty="0"/>
              <a:t>V(C) = {B, C, I, H, E, F, G, </a:t>
            </a:r>
            <a:r>
              <a:rPr lang="en-CA" sz="2000" b="1" dirty="0">
                <a:solidFill>
                  <a:srgbClr val="FF0000"/>
                </a:solidFill>
              </a:rPr>
              <a:t>J, A</a:t>
            </a:r>
            <a:r>
              <a:rPr lang="en-CA" sz="2000" b="1" dirty="0"/>
              <a:t>}</a:t>
            </a:r>
            <a:endParaRPr lang="en-CA" sz="2000" b="1" dirty="0">
              <a:solidFill>
                <a:srgbClr val="FF0000"/>
              </a:solidFill>
            </a:endParaRP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3927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Iterate on C’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/>
              <a:t>Pick a vertex w from V(C)</a:t>
            </a:r>
            <a:r>
              <a:rPr lang="en-CA" sz="2000" b="1" dirty="0">
                <a:sym typeface="Symbol" panose="05050102010706020507" pitchFamily="18" charset="2"/>
              </a:rPr>
              <a:t>V(G’)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ym typeface="Symbol" panose="05050102010706020507" pitchFamily="18" charset="2"/>
              </a:rPr>
              <a:t>w = </a:t>
            </a:r>
            <a:r>
              <a:rPr lang="en-CA" sz="2000" b="1" dirty="0" smtClean="0">
                <a:sym typeface="Symbol" panose="05050102010706020507" pitchFamily="18" charset="2"/>
              </a:rPr>
              <a:t>G</a:t>
            </a:r>
            <a:endParaRPr lang="en-CA" sz="2000" b="1" dirty="0"/>
          </a:p>
          <a:p>
            <a:r>
              <a:rPr lang="en-CA" sz="2000" b="1" dirty="0">
                <a:solidFill>
                  <a:srgbClr val="002060"/>
                </a:solidFill>
              </a:rPr>
              <a:t>E(G’)= {3, 4, 14, 16, 17 }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V(G’) = {C, D, E, I, J} </a:t>
            </a:r>
          </a:p>
          <a:p>
            <a:r>
              <a:rPr lang="en-CA" sz="2000" b="1" dirty="0"/>
              <a:t>C = B2C13I11B1A10J9I</a:t>
            </a:r>
          </a:p>
          <a:p>
            <a:r>
              <a:rPr lang="en-CA" sz="2000" b="1" dirty="0"/>
              <a:t>8H15E5F6G7H12B</a:t>
            </a:r>
          </a:p>
          <a:p>
            <a:r>
              <a:rPr lang="en-CA" sz="2000" b="1" dirty="0"/>
              <a:t>E(C) = {2, 13, 8, 12, 15, 5, 6, 7, 11, 1, 10, 9 }</a:t>
            </a:r>
          </a:p>
          <a:p>
            <a:r>
              <a:rPr lang="en-CA" sz="2000" b="1" dirty="0"/>
              <a:t>V(C) = {B, C, I, H, E, F, G, J, A</a:t>
            </a:r>
            <a:r>
              <a:rPr lang="en-CA" sz="2000" b="1" dirty="0" smtClean="0"/>
              <a:t>}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2229687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Iterate on C’</a:t>
            </a:r>
            <a:endParaRPr lang="en-CA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/>
              <a:t>Let C’ = circuit of G’ starting at w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olidFill>
                  <a:srgbClr val="FF0000"/>
                </a:solidFill>
              </a:rPr>
              <a:t>C’ = </a:t>
            </a:r>
            <a:r>
              <a:rPr lang="en-CA" sz="2000" b="1" dirty="0" smtClean="0">
                <a:solidFill>
                  <a:srgbClr val="FF0000"/>
                </a:solidFill>
              </a:rPr>
              <a:t>G16I17G</a:t>
            </a:r>
            <a:endParaRPr lang="en-CA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/>
              <a:t>Integrate C’ into C:</a:t>
            </a:r>
          </a:p>
          <a:p>
            <a:r>
              <a:rPr lang="en-CA" sz="2000" b="1" dirty="0"/>
              <a:t>C = B2C13I11B1A10J9I</a:t>
            </a:r>
          </a:p>
          <a:p>
            <a:r>
              <a:rPr lang="en-CA" sz="2000" b="1" dirty="0" smtClean="0"/>
              <a:t>8H15E5F6</a:t>
            </a:r>
            <a:r>
              <a:rPr lang="en-CA" sz="2000" b="1" dirty="0" smtClean="0">
                <a:solidFill>
                  <a:srgbClr val="FF0000"/>
                </a:solidFill>
              </a:rPr>
              <a:t>G16I17G</a:t>
            </a:r>
            <a:r>
              <a:rPr lang="en-CA" sz="2000" b="1" dirty="0" smtClean="0"/>
              <a:t>7H12B</a:t>
            </a:r>
            <a:endParaRPr lang="en-CA" sz="2000" b="1" dirty="0"/>
          </a:p>
          <a:p>
            <a:r>
              <a:rPr lang="en-CA" sz="2000" b="1" dirty="0"/>
              <a:t>E(C) = {2, 13, 8, 12, 15, 5, 6, 7, 11, 1, 10, 9 </a:t>
            </a:r>
            <a:r>
              <a:rPr lang="en-CA" sz="2000" b="1" dirty="0" smtClean="0"/>
              <a:t>, </a:t>
            </a:r>
            <a:r>
              <a:rPr lang="en-CA" sz="2000" b="1" dirty="0" smtClean="0">
                <a:solidFill>
                  <a:srgbClr val="FF0000"/>
                </a:solidFill>
              </a:rPr>
              <a:t>16, 17</a:t>
            </a:r>
            <a:r>
              <a:rPr lang="en-CA" sz="2000" b="1" dirty="0" smtClean="0"/>
              <a:t>}</a:t>
            </a:r>
            <a:endParaRPr lang="en-CA" sz="2000" b="1" dirty="0"/>
          </a:p>
          <a:p>
            <a:r>
              <a:rPr lang="en-CA" sz="2000" b="1" dirty="0"/>
              <a:t>V(C) = {B, C, I, H, E, F, G, J, A}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551990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Iterate on G’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olidFill>
                  <a:srgbClr val="002060"/>
                </a:solidFill>
              </a:rPr>
              <a:t>Let G’ be the new graph </a:t>
            </a:r>
            <a:r>
              <a:rPr lang="en-CA" sz="2000" b="1" dirty="0" err="1">
                <a:solidFill>
                  <a:srgbClr val="002060"/>
                </a:solidFill>
              </a:rPr>
              <a:t>s.t.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>
                <a:solidFill>
                  <a:srgbClr val="002060"/>
                </a:solidFill>
              </a:rPr>
              <a:t>E(G’)= E(G’) – E(C’) = {3, 4, </a:t>
            </a:r>
            <a:r>
              <a:rPr lang="en-CA" sz="2000" b="1" dirty="0" smtClean="0">
                <a:solidFill>
                  <a:srgbClr val="002060"/>
                </a:solidFill>
              </a:rPr>
              <a:t>14}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>
                <a:solidFill>
                  <a:srgbClr val="002060"/>
                </a:solidFill>
              </a:rPr>
              <a:t>V(G’) =  V(G’) – {all isolated vertices once edges in E(C’) have been removed} 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= {C, D, </a:t>
            </a:r>
            <a:r>
              <a:rPr lang="en-CA" sz="2000" b="1" dirty="0" smtClean="0">
                <a:solidFill>
                  <a:srgbClr val="002060"/>
                </a:solidFill>
              </a:rPr>
              <a:t>E} </a:t>
            </a:r>
            <a:r>
              <a:rPr lang="en-CA" sz="2000" b="1" dirty="0">
                <a:solidFill>
                  <a:srgbClr val="002060"/>
                </a:solidFill>
                <a:sym typeface="Symbol" panose="05050102010706020507" pitchFamily="18" charset="2"/>
              </a:rPr>
              <a:t> 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/>
              <a:t>C = B2C13I11B1A10J9I</a:t>
            </a:r>
          </a:p>
          <a:p>
            <a:r>
              <a:rPr lang="en-CA" sz="2000" b="1" dirty="0" smtClean="0"/>
              <a:t>8H15E5F6</a:t>
            </a:r>
            <a:r>
              <a:rPr lang="en-CA" sz="2000" b="1" dirty="0" smtClean="0">
                <a:solidFill>
                  <a:srgbClr val="FF0000"/>
                </a:solidFill>
              </a:rPr>
              <a:t>G16I17G</a:t>
            </a:r>
            <a:r>
              <a:rPr lang="en-CA" sz="2000" b="1" dirty="0" smtClean="0"/>
              <a:t>7H12B</a:t>
            </a:r>
            <a:endParaRPr lang="en-CA" sz="2000" b="1" dirty="0"/>
          </a:p>
          <a:p>
            <a:r>
              <a:rPr lang="en-CA" sz="2000" b="1" dirty="0"/>
              <a:t>E(C) = {2, 13, 8, 12, 15, 5, 6, 7, 11, 1, 10, 9 , </a:t>
            </a:r>
            <a:r>
              <a:rPr lang="en-CA" sz="2000" b="1" dirty="0">
                <a:solidFill>
                  <a:srgbClr val="FF0000"/>
                </a:solidFill>
              </a:rPr>
              <a:t>16, 17</a:t>
            </a:r>
            <a:r>
              <a:rPr lang="en-CA" sz="2000" b="1" dirty="0"/>
              <a:t>}</a:t>
            </a:r>
          </a:p>
          <a:p>
            <a:r>
              <a:rPr lang="en-CA" sz="2000" b="1" dirty="0"/>
              <a:t>V(C) = {B, C, I, H, E, F, G, J, A</a:t>
            </a:r>
            <a:r>
              <a:rPr lang="en-CA" sz="2000" b="1" dirty="0" smtClean="0"/>
              <a:t>}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9777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Iterate on C’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/>
              <a:t>Pick a vertex w from V(C)</a:t>
            </a:r>
            <a:r>
              <a:rPr lang="en-CA" sz="2000" b="1" dirty="0">
                <a:sym typeface="Symbol" panose="05050102010706020507" pitchFamily="18" charset="2"/>
              </a:rPr>
              <a:t>V(G’)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ym typeface="Symbol" panose="05050102010706020507" pitchFamily="18" charset="2"/>
              </a:rPr>
              <a:t>w = </a:t>
            </a:r>
            <a:r>
              <a:rPr lang="en-CA" sz="2000" b="1" dirty="0" smtClean="0">
                <a:sym typeface="Symbol" panose="05050102010706020507" pitchFamily="18" charset="2"/>
              </a:rPr>
              <a:t>C</a:t>
            </a:r>
            <a:endParaRPr lang="en-CA" sz="2000" b="1" dirty="0"/>
          </a:p>
          <a:p>
            <a:r>
              <a:rPr lang="en-CA" sz="2000" b="1" dirty="0">
                <a:solidFill>
                  <a:srgbClr val="002060"/>
                </a:solidFill>
              </a:rPr>
              <a:t>E(G’)= {3, 4, </a:t>
            </a:r>
            <a:r>
              <a:rPr lang="en-CA" sz="2000" b="1" dirty="0" smtClean="0">
                <a:solidFill>
                  <a:srgbClr val="002060"/>
                </a:solidFill>
              </a:rPr>
              <a:t>14}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>
                <a:solidFill>
                  <a:srgbClr val="002060"/>
                </a:solidFill>
              </a:rPr>
              <a:t>V(G’) = {C, D, </a:t>
            </a:r>
            <a:r>
              <a:rPr lang="en-CA" sz="2000" b="1" dirty="0" smtClean="0">
                <a:solidFill>
                  <a:srgbClr val="002060"/>
                </a:solidFill>
              </a:rPr>
              <a:t>E} 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/>
              <a:t>C = B2C13I11B1A10J9I</a:t>
            </a:r>
          </a:p>
          <a:p>
            <a:r>
              <a:rPr lang="en-CA" sz="2000" b="1" dirty="0" smtClean="0"/>
              <a:t>8H15E5F6G16I17G7H12B</a:t>
            </a:r>
            <a:endParaRPr lang="en-CA" sz="2000" b="1" dirty="0"/>
          </a:p>
          <a:p>
            <a:r>
              <a:rPr lang="en-CA" sz="2000" b="1" dirty="0"/>
              <a:t>E(C) = {2, 13, 8, 12, 15, 5, 6, 7, 11, 1, 10, 9 , 16, 17}</a:t>
            </a:r>
          </a:p>
          <a:p>
            <a:r>
              <a:rPr lang="en-CA" sz="2000" b="1" dirty="0"/>
              <a:t>V(C) = {B, C, I, H, E, F, G, J, A}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933162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/>
              <a:t>Iterate on C’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/>
              <a:t>Let C’ = circuit of G’ starting at w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olidFill>
                  <a:srgbClr val="FF0000"/>
                </a:solidFill>
              </a:rPr>
              <a:t>C’ = </a:t>
            </a:r>
            <a:r>
              <a:rPr lang="en-CA" sz="2000" b="1" dirty="0" smtClean="0">
                <a:solidFill>
                  <a:srgbClr val="FF0000"/>
                </a:solidFill>
              </a:rPr>
              <a:t>C3D4E14C</a:t>
            </a:r>
            <a:endParaRPr lang="en-CA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/>
              <a:t>Integrate C’ into C:</a:t>
            </a:r>
          </a:p>
          <a:p>
            <a:r>
              <a:rPr lang="en-CA" sz="2000" b="1" dirty="0"/>
              <a:t>C = </a:t>
            </a:r>
            <a:r>
              <a:rPr lang="en-CA" sz="2000" b="1" dirty="0" smtClean="0"/>
              <a:t>B2</a:t>
            </a:r>
            <a:r>
              <a:rPr lang="en-CA" sz="2000" b="1" dirty="0" smtClean="0">
                <a:solidFill>
                  <a:srgbClr val="FF0000"/>
                </a:solidFill>
              </a:rPr>
              <a:t>C3D4E14C</a:t>
            </a:r>
            <a:r>
              <a:rPr lang="en-CA" sz="2000" b="1" dirty="0" smtClean="0"/>
              <a:t>13I11B1A10J9I</a:t>
            </a:r>
            <a:endParaRPr lang="en-CA" sz="2000" b="1" dirty="0"/>
          </a:p>
          <a:p>
            <a:r>
              <a:rPr lang="en-CA" sz="2000" b="1" dirty="0" smtClean="0"/>
              <a:t>8H15E5F6G16I17G7H12B</a:t>
            </a:r>
            <a:endParaRPr lang="en-CA" sz="2000" b="1" dirty="0"/>
          </a:p>
          <a:p>
            <a:r>
              <a:rPr lang="en-CA" sz="2000" b="1" dirty="0"/>
              <a:t>E(C) = {2, 13, 8, 12, 15, 5, 6, 7, 11, 1, 10, </a:t>
            </a:r>
            <a:r>
              <a:rPr lang="en-CA" sz="2000" b="1" dirty="0" smtClean="0"/>
              <a:t>9, </a:t>
            </a:r>
            <a:r>
              <a:rPr lang="en-CA" sz="2000" b="1" dirty="0"/>
              <a:t>16, </a:t>
            </a:r>
            <a:r>
              <a:rPr lang="en-CA" sz="2000" b="1" dirty="0" smtClean="0"/>
              <a:t>17, </a:t>
            </a:r>
            <a:r>
              <a:rPr lang="en-CA" sz="2000" b="1" dirty="0" smtClean="0">
                <a:solidFill>
                  <a:srgbClr val="FF0000"/>
                </a:solidFill>
              </a:rPr>
              <a:t>3, 4, 14</a:t>
            </a:r>
            <a:r>
              <a:rPr lang="en-CA" sz="2000" b="1" dirty="0" smtClean="0"/>
              <a:t>}</a:t>
            </a:r>
            <a:endParaRPr lang="en-CA" sz="2000" b="1" dirty="0"/>
          </a:p>
          <a:p>
            <a:r>
              <a:rPr lang="en-CA" sz="2000" b="1" dirty="0"/>
              <a:t>V(C) = {B, C, I, H, E, F, G, J, </a:t>
            </a:r>
            <a:r>
              <a:rPr lang="en-CA" sz="2000" b="1" dirty="0" smtClean="0"/>
              <a:t>A, </a:t>
            </a:r>
            <a:r>
              <a:rPr lang="en-CA" sz="2000" b="1" dirty="0" smtClean="0">
                <a:solidFill>
                  <a:srgbClr val="FF0000"/>
                </a:solidFill>
              </a:rPr>
              <a:t>D</a:t>
            </a:r>
            <a:r>
              <a:rPr lang="en-CA" sz="2000" b="1" dirty="0" smtClean="0"/>
              <a:t>}</a:t>
            </a:r>
            <a:endParaRPr lang="en-CA" sz="2000" b="1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165277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/>
              <a:t>Iterate on </a:t>
            </a:r>
            <a:r>
              <a:rPr lang="en-CA" dirty="0" smtClean="0"/>
              <a:t>G’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olidFill>
                  <a:srgbClr val="002060"/>
                </a:solidFill>
              </a:rPr>
              <a:t>Let G’ be the new graph </a:t>
            </a:r>
            <a:r>
              <a:rPr lang="en-CA" sz="2000" b="1" dirty="0" err="1">
                <a:solidFill>
                  <a:srgbClr val="002060"/>
                </a:solidFill>
              </a:rPr>
              <a:t>s.t.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>
                <a:solidFill>
                  <a:srgbClr val="002060"/>
                </a:solidFill>
              </a:rPr>
              <a:t>E(G’)= E(G’) – E(C’) = </a:t>
            </a:r>
            <a:r>
              <a:rPr lang="en-CA" sz="2000" b="1" dirty="0">
                <a:solidFill>
                  <a:srgbClr val="002060"/>
                </a:solidFill>
                <a:sym typeface="Symbol" panose="05050102010706020507" pitchFamily="18" charset="2"/>
              </a:rPr>
              <a:t> </a:t>
            </a:r>
            <a:endParaRPr lang="en-CA" sz="2000" b="1" dirty="0" smtClean="0">
              <a:solidFill>
                <a:srgbClr val="002060"/>
              </a:solidFill>
              <a:sym typeface="Symbol" panose="05050102010706020507" pitchFamily="18" charset="2"/>
            </a:endParaRPr>
          </a:p>
          <a:p>
            <a:r>
              <a:rPr lang="en-CA" sz="2000" b="1" dirty="0" smtClean="0">
                <a:solidFill>
                  <a:srgbClr val="002060"/>
                </a:solidFill>
              </a:rPr>
              <a:t>V(G</a:t>
            </a:r>
            <a:r>
              <a:rPr lang="en-CA" sz="2000" b="1" dirty="0">
                <a:solidFill>
                  <a:srgbClr val="002060"/>
                </a:solidFill>
              </a:rPr>
              <a:t>’) =  V(G’) – {all isolated vertices once edges in E(C’) have been removed}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smtClean="0">
                <a:solidFill>
                  <a:srgbClr val="002060"/>
                </a:solidFill>
              </a:rPr>
              <a:t>V(G’) = </a:t>
            </a:r>
            <a:r>
              <a:rPr lang="en-CA" sz="2000" b="1" dirty="0" smtClean="0">
                <a:solidFill>
                  <a:srgbClr val="002060"/>
                </a:solidFill>
                <a:sym typeface="Symbol" panose="05050102010706020507" pitchFamily="18" charset="2"/>
              </a:rPr>
              <a:t>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/>
              <a:t>C = B2</a:t>
            </a:r>
            <a:r>
              <a:rPr lang="en-CA" sz="2000" b="1" dirty="0">
                <a:solidFill>
                  <a:srgbClr val="FF0000"/>
                </a:solidFill>
              </a:rPr>
              <a:t>C3D4E14C</a:t>
            </a:r>
            <a:r>
              <a:rPr lang="en-CA" sz="2000" b="1" dirty="0"/>
              <a:t>13I11B1A10J9I</a:t>
            </a:r>
          </a:p>
          <a:p>
            <a:r>
              <a:rPr lang="en-CA" sz="2000" b="1" dirty="0"/>
              <a:t>8H15E5F6G16I17G7H12B</a:t>
            </a:r>
          </a:p>
          <a:p>
            <a:r>
              <a:rPr lang="en-CA" sz="2000" b="1" dirty="0"/>
              <a:t>E(C) = {2, 13, 8, 12, 15, 5, 6, 7, 11, 1, 10, 9, 16, 17, </a:t>
            </a:r>
            <a:r>
              <a:rPr lang="en-CA" sz="2000" b="1" dirty="0">
                <a:solidFill>
                  <a:srgbClr val="FF0000"/>
                </a:solidFill>
              </a:rPr>
              <a:t>3, 4, 14</a:t>
            </a:r>
            <a:r>
              <a:rPr lang="en-CA" sz="2000" b="1" dirty="0"/>
              <a:t>}</a:t>
            </a:r>
          </a:p>
          <a:p>
            <a:r>
              <a:rPr lang="en-CA" sz="2000" b="1" dirty="0"/>
              <a:t>V(C) = {B, C, I, H, E, F, G, J, A, </a:t>
            </a:r>
            <a:r>
              <a:rPr lang="en-CA" sz="2000" b="1" dirty="0">
                <a:solidFill>
                  <a:srgbClr val="FF0000"/>
                </a:solidFill>
              </a:rPr>
              <a:t>D</a:t>
            </a:r>
            <a:r>
              <a:rPr lang="en-CA" sz="2000" b="1" dirty="0"/>
              <a:t>}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71341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/>
              <a:t>Original Graph G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r>
              <a:rPr lang="en-CA" sz="2000" dirty="0"/>
              <a:t>V(G) = {A, B, C, D, E, F, G, H, </a:t>
            </a:r>
            <a:r>
              <a:rPr lang="en-CA" sz="2000" dirty="0" smtClean="0"/>
              <a:t>I</a:t>
            </a:r>
            <a:r>
              <a:rPr lang="en-CA" sz="2000" dirty="0"/>
              <a:t>, J}</a:t>
            </a:r>
          </a:p>
          <a:p>
            <a:r>
              <a:rPr lang="en-CA" sz="2000" dirty="0"/>
              <a:t>E(G)={1, 2, 3, 4, 5, 6, 7, 8, 9, 10, 11, 12, 13, 14, 15, 16, 17}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06378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Graph G’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</a:rPr>
              <a:t>Let G’ = G</a:t>
            </a:r>
          </a:p>
          <a:p>
            <a:endParaRPr lang="en-CA" sz="2000" b="1" dirty="0">
              <a:solidFill>
                <a:srgbClr val="002060"/>
              </a:solidFill>
            </a:endParaRPr>
          </a:p>
          <a:p>
            <a:endParaRPr lang="en-CA" sz="2000" b="1" dirty="0">
              <a:solidFill>
                <a:srgbClr val="002060"/>
              </a:solidFill>
            </a:endParaRPr>
          </a:p>
          <a:p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>
                <a:solidFill>
                  <a:srgbClr val="002060"/>
                </a:solidFill>
              </a:rPr>
              <a:t>E(G’)= {1, 2, 3, 4, 5, 6, 7, 8, 9, 10, 11, 12, 13, 14, 15, 16, 17}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V(G’) = {A, B, C, D, E, F, G, H, I, J}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82924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Graph G’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 smtClean="0"/>
              <a:t>Pick a vertex of G’: v=B</a:t>
            </a:r>
            <a:endParaRPr lang="en-CA" sz="2000" b="1" dirty="0"/>
          </a:p>
          <a:p>
            <a:endParaRPr lang="en-CA" sz="2000" b="1" dirty="0">
              <a:solidFill>
                <a:srgbClr val="002060"/>
              </a:solidFill>
            </a:endParaRPr>
          </a:p>
          <a:p>
            <a:endParaRPr lang="en-CA" sz="2000" b="1" dirty="0">
              <a:solidFill>
                <a:srgbClr val="002060"/>
              </a:solidFill>
            </a:endParaRPr>
          </a:p>
          <a:p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>
                <a:solidFill>
                  <a:srgbClr val="002060"/>
                </a:solidFill>
              </a:rPr>
              <a:t>E(G’)= {1, 2, 3, 4, 5, 6, 7, 8, 9, 10, 11, 12, 13, 14, 15, 16, 17}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V(G’) = {A, B, C, D, E, F, G, H, I, J}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78128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/>
              <a:t>Circuit C=C’</a:t>
            </a: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olidFill>
                  <a:srgbClr val="FF0000"/>
                </a:solidFill>
              </a:rPr>
              <a:t>Let </a:t>
            </a:r>
            <a:r>
              <a:rPr lang="en-CA" sz="2000" b="1" dirty="0" smtClean="0">
                <a:solidFill>
                  <a:srgbClr val="FF0000"/>
                </a:solidFill>
              </a:rPr>
              <a:t>C = C’ </a:t>
            </a:r>
            <a:r>
              <a:rPr lang="en-CA" sz="2000" b="1" dirty="0">
                <a:solidFill>
                  <a:srgbClr val="FF0000"/>
                </a:solidFill>
              </a:rPr>
              <a:t>= a circuit in G which starts and ends in </a:t>
            </a:r>
            <a:r>
              <a:rPr lang="en-CA" sz="2000" b="1" dirty="0" smtClean="0">
                <a:solidFill>
                  <a:srgbClr val="FF0000"/>
                </a:solidFill>
              </a:rPr>
              <a:t>v = B2C13I8H12B</a:t>
            </a:r>
            <a:endParaRPr lang="en-CA" sz="2000" b="1" dirty="0">
              <a:solidFill>
                <a:srgbClr val="FF0000"/>
              </a:solidFill>
            </a:endParaRPr>
          </a:p>
          <a:p>
            <a:r>
              <a:rPr lang="en-CA" sz="2000" b="1" dirty="0" smtClean="0">
                <a:solidFill>
                  <a:srgbClr val="FF0000"/>
                </a:solidFill>
              </a:rPr>
              <a:t>E(C) </a:t>
            </a:r>
            <a:r>
              <a:rPr lang="en-CA" sz="2000" b="1" dirty="0">
                <a:solidFill>
                  <a:srgbClr val="FF0000"/>
                </a:solidFill>
              </a:rPr>
              <a:t>= </a:t>
            </a:r>
            <a:r>
              <a:rPr lang="en-CA" sz="2000" b="1" dirty="0" smtClean="0">
                <a:solidFill>
                  <a:srgbClr val="FF0000"/>
                </a:solidFill>
              </a:rPr>
              <a:t>E(C’) = {2</a:t>
            </a:r>
            <a:r>
              <a:rPr lang="en-CA" sz="2000" b="1" dirty="0">
                <a:solidFill>
                  <a:srgbClr val="FF0000"/>
                </a:solidFill>
              </a:rPr>
              <a:t>, 13, 8, 12 }</a:t>
            </a:r>
          </a:p>
          <a:p>
            <a:r>
              <a:rPr lang="en-CA" sz="2000" b="1" dirty="0" smtClean="0">
                <a:solidFill>
                  <a:srgbClr val="FF0000"/>
                </a:solidFill>
              </a:rPr>
              <a:t>V(C) </a:t>
            </a:r>
            <a:r>
              <a:rPr lang="en-CA" sz="2000" b="1" dirty="0">
                <a:solidFill>
                  <a:srgbClr val="FF0000"/>
                </a:solidFill>
              </a:rPr>
              <a:t>= </a:t>
            </a:r>
            <a:r>
              <a:rPr lang="en-CA" sz="2000" b="1" dirty="0" smtClean="0">
                <a:solidFill>
                  <a:srgbClr val="FF0000"/>
                </a:solidFill>
              </a:rPr>
              <a:t>V(C’) = {B</a:t>
            </a:r>
            <a:r>
              <a:rPr lang="en-CA" sz="2000" b="1" dirty="0">
                <a:solidFill>
                  <a:srgbClr val="FF0000"/>
                </a:solidFill>
              </a:rPr>
              <a:t>, C, I, H</a:t>
            </a:r>
            <a:r>
              <a:rPr lang="en-CA" sz="2000" b="1" dirty="0" smtClean="0">
                <a:solidFill>
                  <a:srgbClr val="FF0000"/>
                </a:solidFill>
              </a:rPr>
              <a:t>}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>
                <a:solidFill>
                  <a:srgbClr val="002060"/>
                </a:solidFill>
              </a:rPr>
              <a:t>E(G’)= {1, 2, 3, 4, 5, 6, 7, 8, 9, 10, 11, 12, 13, 14, 15, 16, 17}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V(G’) = {A, B, C, D, E, F, G, H, I, J}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57067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Iterate on G’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olidFill>
                  <a:srgbClr val="002060"/>
                </a:solidFill>
              </a:rPr>
              <a:t>Let G’ be the new graph </a:t>
            </a:r>
            <a:r>
              <a:rPr lang="en-CA" sz="2000" b="1" dirty="0" err="1">
                <a:solidFill>
                  <a:srgbClr val="002060"/>
                </a:solidFill>
              </a:rPr>
              <a:t>s.t.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>
                <a:solidFill>
                  <a:srgbClr val="002060"/>
                </a:solidFill>
              </a:rPr>
              <a:t>E(G’)= E(G’) – E(C’) = {1, 3, 4, 5, 6, 7, 9, 10, 11, 14, 15, 16, 17 }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V(G’) =  V(G’) – {all isolated vertices once edges in E(C’) have been removed} 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= {A, B, C, D, E, F, G, H, </a:t>
            </a:r>
            <a:r>
              <a:rPr lang="en-CA" sz="2000" b="1" dirty="0" smtClean="0">
                <a:solidFill>
                  <a:srgbClr val="002060"/>
                </a:solidFill>
              </a:rPr>
              <a:t>I</a:t>
            </a:r>
            <a:r>
              <a:rPr lang="en-CA" sz="2000" b="1" dirty="0">
                <a:solidFill>
                  <a:srgbClr val="002060"/>
                </a:solidFill>
              </a:rPr>
              <a:t>, J} </a:t>
            </a:r>
            <a:r>
              <a:rPr lang="en-CA" sz="2000" b="1" dirty="0">
                <a:solidFill>
                  <a:srgbClr val="002060"/>
                </a:solidFill>
                <a:sym typeface="Symbol" panose="05050102010706020507" pitchFamily="18" charset="2"/>
              </a:rPr>
              <a:t> 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 smtClean="0">
                <a:solidFill>
                  <a:srgbClr val="FF0000"/>
                </a:solidFill>
              </a:rPr>
              <a:t>C = C’= </a:t>
            </a:r>
            <a:r>
              <a:rPr lang="en-CA" sz="2000" b="1" dirty="0">
                <a:solidFill>
                  <a:srgbClr val="FF0000"/>
                </a:solidFill>
              </a:rPr>
              <a:t>B2C13I8H12B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E(C) = E(C’) = {2, 13, 8, 12 }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V(C) = V(C’) = {B, C, I, H}</a:t>
            </a:r>
            <a:endParaRPr lang="en-CA" sz="2000" b="1" dirty="0">
              <a:solidFill>
                <a:srgbClr val="002060"/>
              </a:solidFill>
            </a:endParaRP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46619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Iterate on C’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 smtClean="0"/>
              <a:t>Pick a vertex w from V(C)</a:t>
            </a:r>
            <a:r>
              <a:rPr lang="en-CA" sz="2000" b="1" dirty="0" smtClean="0">
                <a:sym typeface="Symbol" panose="05050102010706020507" pitchFamily="18" charset="2"/>
              </a:rPr>
              <a:t>V(G’)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 smtClean="0">
                <a:sym typeface="Symbol" panose="05050102010706020507" pitchFamily="18" charset="2"/>
              </a:rPr>
              <a:t>w = H</a:t>
            </a:r>
            <a:endParaRPr lang="en-CA" sz="2000" b="1" dirty="0" smtClean="0"/>
          </a:p>
          <a:p>
            <a:r>
              <a:rPr lang="en-CA" sz="2000" b="1" dirty="0" smtClean="0">
                <a:solidFill>
                  <a:srgbClr val="002060"/>
                </a:solidFill>
              </a:rPr>
              <a:t>E(G</a:t>
            </a:r>
            <a:r>
              <a:rPr lang="en-CA" sz="2000" b="1" dirty="0">
                <a:solidFill>
                  <a:srgbClr val="002060"/>
                </a:solidFill>
              </a:rPr>
              <a:t>’)= </a:t>
            </a:r>
            <a:r>
              <a:rPr lang="en-CA" sz="2000" b="1" dirty="0" smtClean="0">
                <a:solidFill>
                  <a:srgbClr val="002060"/>
                </a:solidFill>
              </a:rPr>
              <a:t>{</a:t>
            </a:r>
            <a:r>
              <a:rPr lang="en-CA" sz="2000" b="1" dirty="0">
                <a:solidFill>
                  <a:srgbClr val="002060"/>
                </a:solidFill>
              </a:rPr>
              <a:t>1, 3, 4, 5, 6, 7, 9, 10, 11, 14, 15, 16, 17 }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V(G’) </a:t>
            </a:r>
            <a:r>
              <a:rPr lang="en-CA" sz="2000" b="1" dirty="0" smtClean="0">
                <a:solidFill>
                  <a:srgbClr val="002060"/>
                </a:solidFill>
              </a:rPr>
              <a:t>= </a:t>
            </a:r>
            <a:r>
              <a:rPr lang="en-CA" sz="2000" b="1" dirty="0">
                <a:solidFill>
                  <a:srgbClr val="002060"/>
                </a:solidFill>
              </a:rPr>
              <a:t>{A, B, C, D, E, F, G, H, </a:t>
            </a:r>
            <a:r>
              <a:rPr lang="en-CA" sz="2000" b="1" dirty="0" smtClean="0">
                <a:solidFill>
                  <a:srgbClr val="002060"/>
                </a:solidFill>
              </a:rPr>
              <a:t>I</a:t>
            </a:r>
            <a:r>
              <a:rPr lang="en-CA" sz="2000" b="1" dirty="0">
                <a:solidFill>
                  <a:srgbClr val="002060"/>
                </a:solidFill>
              </a:rPr>
              <a:t>, J</a:t>
            </a:r>
            <a:r>
              <a:rPr lang="en-CA" sz="2000" b="1" dirty="0" smtClean="0">
                <a:solidFill>
                  <a:srgbClr val="002060"/>
                </a:solidFill>
              </a:rPr>
              <a:t>}</a:t>
            </a:r>
          </a:p>
          <a:p>
            <a:r>
              <a:rPr lang="en-CA" sz="2000" b="1" dirty="0" smtClean="0"/>
              <a:t>C </a:t>
            </a:r>
            <a:r>
              <a:rPr lang="en-CA" sz="2000" b="1" dirty="0"/>
              <a:t>= </a:t>
            </a:r>
            <a:r>
              <a:rPr lang="en-CA" sz="2000" b="1" dirty="0" smtClean="0"/>
              <a:t>B2C13I8H12B</a:t>
            </a:r>
            <a:endParaRPr lang="en-CA" sz="2000" b="1" dirty="0"/>
          </a:p>
          <a:p>
            <a:r>
              <a:rPr lang="en-CA" sz="2000" b="1" dirty="0"/>
              <a:t>E(C) = </a:t>
            </a:r>
            <a:r>
              <a:rPr lang="en-CA" sz="2000" b="1" dirty="0" smtClean="0"/>
              <a:t>{</a:t>
            </a:r>
            <a:r>
              <a:rPr lang="en-CA" sz="2000" b="1" dirty="0"/>
              <a:t>2, 13, 8, 12 }</a:t>
            </a:r>
          </a:p>
          <a:p>
            <a:r>
              <a:rPr lang="en-CA" sz="2000" b="1" dirty="0"/>
              <a:t>V(C) = </a:t>
            </a:r>
            <a:r>
              <a:rPr lang="en-CA" sz="2000" b="1" dirty="0" smtClean="0"/>
              <a:t>{</a:t>
            </a:r>
            <a:r>
              <a:rPr lang="en-CA" sz="2000" b="1" dirty="0"/>
              <a:t>B, C, I, H}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258470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/>
              <a:t>Iterate on </a:t>
            </a:r>
            <a:r>
              <a:rPr lang="en-CA" dirty="0" smtClean="0"/>
              <a:t>C’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 smtClean="0"/>
              <a:t>Let C’ = circuit of G’ starting at w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 smtClean="0">
                <a:solidFill>
                  <a:srgbClr val="FF0000"/>
                </a:solidFill>
              </a:rPr>
              <a:t>C’ = H15E5F6G7H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 smtClean="0"/>
              <a:t>Integrate C’ into C:</a:t>
            </a:r>
          </a:p>
          <a:p>
            <a:r>
              <a:rPr lang="en-CA" sz="2000" b="1" dirty="0"/>
              <a:t>C = </a:t>
            </a:r>
            <a:r>
              <a:rPr lang="en-CA" sz="2000" b="1" dirty="0" smtClean="0"/>
              <a:t>B2C13I8</a:t>
            </a:r>
            <a:r>
              <a:rPr lang="en-CA" sz="2000" b="1" dirty="0" smtClean="0">
                <a:solidFill>
                  <a:srgbClr val="FF0000"/>
                </a:solidFill>
              </a:rPr>
              <a:t>H15E5F6G7H</a:t>
            </a:r>
            <a:r>
              <a:rPr lang="en-CA" sz="2000" b="1" dirty="0" smtClean="0"/>
              <a:t>12B</a:t>
            </a:r>
            <a:endParaRPr lang="en-CA" sz="2000" b="1" dirty="0"/>
          </a:p>
          <a:p>
            <a:r>
              <a:rPr lang="en-CA" sz="2000" b="1" dirty="0"/>
              <a:t>E(C) = {2, 13, 8, </a:t>
            </a:r>
            <a:r>
              <a:rPr lang="en-CA" sz="2000" b="1" dirty="0" smtClean="0"/>
              <a:t>12, </a:t>
            </a:r>
            <a:r>
              <a:rPr lang="en-CA" sz="2000" b="1" dirty="0" smtClean="0">
                <a:solidFill>
                  <a:srgbClr val="FF0000"/>
                </a:solidFill>
              </a:rPr>
              <a:t>15, 5, 6, 7 </a:t>
            </a:r>
            <a:r>
              <a:rPr lang="en-CA" sz="2000" b="1" dirty="0"/>
              <a:t>}</a:t>
            </a:r>
          </a:p>
          <a:p>
            <a:r>
              <a:rPr lang="en-CA" sz="2000" b="1" dirty="0"/>
              <a:t>V(C) = {B, C, I, </a:t>
            </a:r>
            <a:r>
              <a:rPr lang="en-CA" sz="2000" b="1" dirty="0" smtClean="0"/>
              <a:t>H, </a:t>
            </a:r>
            <a:r>
              <a:rPr lang="en-CA" sz="2000" b="1" dirty="0" smtClean="0">
                <a:solidFill>
                  <a:srgbClr val="FF0000"/>
                </a:solidFill>
              </a:rPr>
              <a:t>E, F, G</a:t>
            </a:r>
            <a:r>
              <a:rPr lang="en-CA" sz="2000" b="1" dirty="0" smtClean="0"/>
              <a:t>}</a:t>
            </a:r>
            <a:endParaRPr lang="en-CA" sz="2000" b="1" dirty="0">
              <a:solidFill>
                <a:srgbClr val="FF0000"/>
              </a:solidFill>
            </a:endParaRP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36897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Iterate on G’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" b="218"/>
          <a:stretch>
            <a:fillRect/>
          </a:stretch>
        </p:blipFill>
        <p:spPr>
          <a:xfrm>
            <a:off x="4772025" y="987425"/>
            <a:ext cx="6583363" cy="48736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b="1" dirty="0">
                <a:solidFill>
                  <a:srgbClr val="002060"/>
                </a:solidFill>
              </a:rPr>
              <a:t>Let G’ be the new graph </a:t>
            </a:r>
            <a:r>
              <a:rPr lang="en-CA" sz="2000" b="1" dirty="0" err="1">
                <a:solidFill>
                  <a:srgbClr val="002060"/>
                </a:solidFill>
              </a:rPr>
              <a:t>s.t.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>
                <a:solidFill>
                  <a:srgbClr val="002060"/>
                </a:solidFill>
              </a:rPr>
              <a:t>E(G’)= E(G’) – E(C’) = {1, 3, 4, </a:t>
            </a:r>
            <a:r>
              <a:rPr lang="en-CA" sz="2000" b="1" dirty="0" smtClean="0">
                <a:solidFill>
                  <a:srgbClr val="002060"/>
                </a:solidFill>
              </a:rPr>
              <a:t>9</a:t>
            </a:r>
            <a:r>
              <a:rPr lang="en-CA" sz="2000" b="1" dirty="0">
                <a:solidFill>
                  <a:srgbClr val="002060"/>
                </a:solidFill>
              </a:rPr>
              <a:t>, 10, 11, 14, </a:t>
            </a:r>
            <a:r>
              <a:rPr lang="en-CA" sz="2000" b="1" dirty="0" smtClean="0">
                <a:solidFill>
                  <a:srgbClr val="002060"/>
                </a:solidFill>
              </a:rPr>
              <a:t>16</a:t>
            </a:r>
            <a:r>
              <a:rPr lang="en-CA" sz="2000" b="1" dirty="0">
                <a:solidFill>
                  <a:srgbClr val="002060"/>
                </a:solidFill>
              </a:rPr>
              <a:t>, 17 }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V(G’) =  V(G’) – {all isolated vertices once edges in E(C’) have been removed} </a:t>
            </a:r>
          </a:p>
          <a:p>
            <a:r>
              <a:rPr lang="en-CA" sz="2000" b="1" dirty="0">
                <a:solidFill>
                  <a:srgbClr val="002060"/>
                </a:solidFill>
              </a:rPr>
              <a:t>= {A, B, C, D, E, </a:t>
            </a:r>
            <a:r>
              <a:rPr lang="en-CA" sz="2000" b="1" dirty="0" smtClean="0">
                <a:solidFill>
                  <a:srgbClr val="002060"/>
                </a:solidFill>
              </a:rPr>
              <a:t>G</a:t>
            </a:r>
            <a:r>
              <a:rPr lang="en-CA" sz="2000" b="1" dirty="0">
                <a:solidFill>
                  <a:srgbClr val="002060"/>
                </a:solidFill>
              </a:rPr>
              <a:t>, </a:t>
            </a:r>
            <a:r>
              <a:rPr lang="en-CA" sz="2000" b="1" dirty="0" smtClean="0">
                <a:solidFill>
                  <a:srgbClr val="002060"/>
                </a:solidFill>
              </a:rPr>
              <a:t>I</a:t>
            </a:r>
            <a:r>
              <a:rPr lang="en-CA" sz="2000" b="1" dirty="0">
                <a:solidFill>
                  <a:srgbClr val="002060"/>
                </a:solidFill>
              </a:rPr>
              <a:t>, J} </a:t>
            </a:r>
            <a:r>
              <a:rPr lang="en-CA" sz="2000" b="1" dirty="0">
                <a:solidFill>
                  <a:srgbClr val="002060"/>
                </a:solidFill>
                <a:sym typeface="Symbol" panose="05050102010706020507" pitchFamily="18" charset="2"/>
              </a:rPr>
              <a:t> </a:t>
            </a:r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/>
              <a:t>C = B2C13I8</a:t>
            </a:r>
            <a:r>
              <a:rPr lang="en-CA" sz="2000" b="1" dirty="0">
                <a:solidFill>
                  <a:srgbClr val="FF0000"/>
                </a:solidFill>
              </a:rPr>
              <a:t>H15E5F6G7H</a:t>
            </a:r>
            <a:r>
              <a:rPr lang="en-CA" sz="2000" b="1" dirty="0"/>
              <a:t>12B</a:t>
            </a:r>
          </a:p>
          <a:p>
            <a:r>
              <a:rPr lang="en-CA" sz="2000" b="1" dirty="0"/>
              <a:t>E(C) = {2, 13, 8, 12, 15, 5, 6, 7 }</a:t>
            </a:r>
          </a:p>
          <a:p>
            <a:r>
              <a:rPr lang="en-CA" sz="2000" b="1" dirty="0"/>
              <a:t>V(C) = {B, C, I, H, E, F, G}</a:t>
            </a:r>
            <a:endParaRPr lang="en-CA" sz="2000" b="1" dirty="0">
              <a:solidFill>
                <a:srgbClr val="FF0000"/>
              </a:solidFill>
            </a:endParaRP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84578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1827</Words>
  <Application>Microsoft Office PowerPoint</Application>
  <PresentationFormat>Widescreen</PresentationFormat>
  <Paragraphs>143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Wingdings</vt:lpstr>
      <vt:lpstr>Office Theme</vt:lpstr>
      <vt:lpstr>CPS420 Euler Circuit Construction</vt:lpstr>
      <vt:lpstr>Original Graph G</vt:lpstr>
      <vt:lpstr>Graph G’</vt:lpstr>
      <vt:lpstr>Graph G’</vt:lpstr>
      <vt:lpstr>Circuit C=C’</vt:lpstr>
      <vt:lpstr>Iterate on G’</vt:lpstr>
      <vt:lpstr>Iterate on C’</vt:lpstr>
      <vt:lpstr>Iterate on C’</vt:lpstr>
      <vt:lpstr>Iterate on G’</vt:lpstr>
      <vt:lpstr>Iterate on C’</vt:lpstr>
      <vt:lpstr>Iterate on C’</vt:lpstr>
      <vt:lpstr>Iterate on G’</vt:lpstr>
      <vt:lpstr>Iterate on C’</vt:lpstr>
      <vt:lpstr>Iterate on C’</vt:lpstr>
      <vt:lpstr>Iterate on G’</vt:lpstr>
      <vt:lpstr>Iterate on C’</vt:lpstr>
      <vt:lpstr>Iterate on C’</vt:lpstr>
      <vt:lpstr>Iterate on G’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Euler Circuit Construction</dc:title>
  <dc:creator>Sophie Quigley</dc:creator>
  <cp:lastModifiedBy>Sophie Quigley</cp:lastModifiedBy>
  <cp:revision>34</cp:revision>
  <dcterms:created xsi:type="dcterms:W3CDTF">2019-02-25T01:22:28Z</dcterms:created>
  <dcterms:modified xsi:type="dcterms:W3CDTF">2020-02-15T04:46:22Z</dcterms:modified>
</cp:coreProperties>
</file>